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2"/>
  </p:notesMasterIdLst>
  <p:handoutMasterIdLst>
    <p:handoutMasterId r:id="rId23"/>
  </p:handoutMasterIdLst>
  <p:sldIdLst>
    <p:sldId id="303" r:id="rId2"/>
    <p:sldId id="256" r:id="rId3"/>
    <p:sldId id="360" r:id="rId4"/>
    <p:sldId id="371" r:id="rId5"/>
    <p:sldId id="364" r:id="rId6"/>
    <p:sldId id="374" r:id="rId7"/>
    <p:sldId id="385" r:id="rId8"/>
    <p:sldId id="375" r:id="rId9"/>
    <p:sldId id="376" r:id="rId10"/>
    <p:sldId id="377" r:id="rId11"/>
    <p:sldId id="378" r:id="rId12"/>
    <p:sldId id="384" r:id="rId13"/>
    <p:sldId id="372" r:id="rId14"/>
    <p:sldId id="379" r:id="rId15"/>
    <p:sldId id="373" r:id="rId16"/>
    <p:sldId id="380" r:id="rId17"/>
    <p:sldId id="381" r:id="rId18"/>
    <p:sldId id="382" r:id="rId19"/>
    <p:sldId id="383" r:id="rId20"/>
    <p:sldId id="308" r:id="rId2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5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A97E54-05F8-4C8F-961E-4550E1687D86}" type="datetimeFigureOut">
              <a:rPr lang="it-IT" smtClean="0"/>
              <a:t>09/05/2015</a:t>
            </a:fld>
            <a:endParaRPr lang="it-IT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B05C81-7472-45F8-B846-04BFA732D56F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37221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8E1D89-9B11-49F3-912B-44BFE60AD120}" type="datetimeFigureOut">
              <a:rPr lang="it-IT" smtClean="0"/>
              <a:t>09/05/2015</a:t>
            </a:fld>
            <a:endParaRPr lang="it-IT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it-IT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A2063F-8D41-42DD-B70F-93132A5DCCFB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8960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2253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2253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8" y="0"/>
            <a:ext cx="914424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14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260648"/>
            <a:ext cx="1383648" cy="12961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09/05/2015</a:t>
            </a:fld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07904" y="6303912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09/05/2015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09/05/2015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09/05/2015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09/05/2015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8" y="0"/>
            <a:ext cx="914424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09/05/2015</a:t>
            </a:fld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06760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algn="ctr"/>
            <a:fld id="{132FADFE-3B8F-471C-ABF0-DBC7717ECBBC}" type="slidenum">
              <a:rPr lang="es-ES" smtClean="0"/>
              <a:pPr algn="ctr"/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8" r:id="rId3"/>
    <p:sldLayoutId id="2147483689" r:id="rId4"/>
    <p:sldLayoutId id="2147483690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-19698"/>
            <a:ext cx="9180512" cy="6858137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720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rgbClr val="FF0000"/>
                </a:solidFill>
              </a:rPr>
              <a:t>M</a:t>
            </a:r>
            <a:r>
              <a:rPr lang="es-419" sz="2800" b="1" dirty="0" smtClean="0">
                <a:solidFill>
                  <a:srgbClr val="FF0000"/>
                </a:solidFill>
              </a:rPr>
              <a:t>odelo de datos fisico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8626606" cy="4320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3563888" y="2251720"/>
            <a:ext cx="4104455" cy="376956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2 Abrir llave"/>
          <p:cNvSpPr/>
          <p:nvPr/>
        </p:nvSpPr>
        <p:spPr>
          <a:xfrm rot="16200000">
            <a:off x="4309079" y="2166811"/>
            <a:ext cx="589006" cy="7984043"/>
          </a:xfrm>
          <a:prstGeom prst="leftBrac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3 CuadroTexto"/>
          <p:cNvSpPr txBox="1"/>
          <p:nvPr/>
        </p:nvSpPr>
        <p:spPr>
          <a:xfrm>
            <a:off x="4227517" y="6372617"/>
            <a:ext cx="7521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3200" b="1" dirty="0" smtClean="0">
                <a:solidFill>
                  <a:srgbClr val="FF0000"/>
                </a:solidFill>
              </a:rPr>
              <a:t>ETL</a:t>
            </a:r>
            <a:endParaRPr lang="it-IT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81791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rgbClr val="FF0000"/>
                </a:solidFill>
              </a:rPr>
              <a:t>A</a:t>
            </a:r>
            <a:r>
              <a:rPr lang="es-419" sz="2800" b="1" dirty="0" smtClean="0">
                <a:solidFill>
                  <a:srgbClr val="FF0000"/>
                </a:solidFill>
              </a:rPr>
              <a:t>plicaciones de bi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8322880" cy="4680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6012160" y="1628800"/>
            <a:ext cx="2562240" cy="396044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356687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800" b="1" dirty="0" smtClean="0">
                <a:solidFill>
                  <a:srgbClr val="FF0000"/>
                </a:solidFill>
              </a:rPr>
              <a:t>Ciclo de vida (kimball)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61" y="1772816"/>
            <a:ext cx="8874986" cy="41764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5436096" y="4509120"/>
            <a:ext cx="1080120" cy="64807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12 Rectángulo"/>
          <p:cNvSpPr/>
          <p:nvPr/>
        </p:nvSpPr>
        <p:spPr>
          <a:xfrm>
            <a:off x="5401387" y="3429000"/>
            <a:ext cx="1080120" cy="64807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13 Rectángulo"/>
          <p:cNvSpPr/>
          <p:nvPr/>
        </p:nvSpPr>
        <p:spPr>
          <a:xfrm>
            <a:off x="6763127" y="3429000"/>
            <a:ext cx="1080120" cy="64807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654318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rgbClr val="FF0000"/>
                </a:solidFill>
              </a:rPr>
              <a:t>M</a:t>
            </a:r>
            <a:r>
              <a:rPr lang="es-419" sz="2800" b="1" dirty="0" smtClean="0">
                <a:solidFill>
                  <a:srgbClr val="FF0000"/>
                </a:solidFill>
              </a:rPr>
              <a:t>atriz bus empresarial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84784"/>
            <a:ext cx="6696744" cy="50160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3923928" y="1988840"/>
            <a:ext cx="2952328" cy="18002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205460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rgbClr val="FF0000"/>
                </a:solidFill>
              </a:rPr>
              <a:t>M</a:t>
            </a:r>
            <a:r>
              <a:rPr lang="es-419" sz="2800" b="1" dirty="0" smtClean="0">
                <a:solidFill>
                  <a:srgbClr val="FF0000"/>
                </a:solidFill>
              </a:rPr>
              <a:t>odelo estrella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016" y="1628800"/>
            <a:ext cx="6613376" cy="48723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2 Conector angular"/>
          <p:cNvCxnSpPr/>
          <p:nvPr/>
        </p:nvCxnSpPr>
        <p:spPr>
          <a:xfrm flipV="1">
            <a:off x="2483768" y="2348880"/>
            <a:ext cx="1728192" cy="936104"/>
          </a:xfrm>
          <a:prstGeom prst="bentConnector3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angular"/>
          <p:cNvCxnSpPr/>
          <p:nvPr/>
        </p:nvCxnSpPr>
        <p:spPr>
          <a:xfrm rot="10800000">
            <a:off x="4999112" y="2501280"/>
            <a:ext cx="2093168" cy="783705"/>
          </a:xfrm>
          <a:prstGeom prst="bentConnector3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CuadroTexto"/>
          <p:cNvSpPr txBox="1"/>
          <p:nvPr/>
        </p:nvSpPr>
        <p:spPr>
          <a:xfrm>
            <a:off x="3587507" y="1196752"/>
            <a:ext cx="20646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600" b="1" dirty="0" smtClean="0">
                <a:solidFill>
                  <a:srgbClr val="FF0000"/>
                </a:solidFill>
              </a:rPr>
              <a:t>Tabla de Valores (Hechos)</a:t>
            </a:r>
            <a:endParaRPr lang="it-IT" sz="1600" b="1" dirty="0">
              <a:solidFill>
                <a:srgbClr val="FF0000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6876256" y="1311151"/>
            <a:ext cx="1285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200" b="1" dirty="0" smtClean="0">
                <a:solidFill>
                  <a:srgbClr val="FF0000"/>
                </a:solidFill>
              </a:rPr>
              <a:t>Tabla de Dimensiones</a:t>
            </a:r>
            <a:endParaRPr lang="it-IT" sz="1200" b="1" dirty="0">
              <a:solidFill>
                <a:srgbClr val="FF0000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6887013" y="2420888"/>
            <a:ext cx="1285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200" b="1" dirty="0" smtClean="0">
                <a:solidFill>
                  <a:srgbClr val="FF0000"/>
                </a:solidFill>
              </a:rPr>
              <a:t>Tabla de Dimensiones</a:t>
            </a:r>
            <a:endParaRPr lang="it-IT" sz="1200" b="1" dirty="0">
              <a:solidFill>
                <a:srgbClr val="FF0000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475656" y="1340768"/>
            <a:ext cx="1285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200" b="1" dirty="0" smtClean="0">
                <a:solidFill>
                  <a:srgbClr val="FF0000"/>
                </a:solidFill>
              </a:rPr>
              <a:t>Tabla de Dimensiones</a:t>
            </a:r>
            <a:endParaRPr lang="it-IT" sz="1200" b="1" dirty="0">
              <a:solidFill>
                <a:srgbClr val="FF0000"/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3563888" y="3780329"/>
            <a:ext cx="20646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600" b="1" dirty="0" smtClean="0">
                <a:solidFill>
                  <a:srgbClr val="FF0000"/>
                </a:solidFill>
              </a:rPr>
              <a:t>Tabla de Valores (Hechos)</a:t>
            </a:r>
            <a:endParaRPr lang="it-IT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55999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58980"/>
            <a:ext cx="7920880" cy="48849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800" b="1" dirty="0" smtClean="0">
                <a:solidFill>
                  <a:srgbClr val="FF0000"/>
                </a:solidFill>
              </a:rPr>
              <a:t>flexibilidad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879018" y="6084004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b="1" dirty="0" smtClean="0">
                <a:solidFill>
                  <a:srgbClr val="FF0000"/>
                </a:solidFill>
              </a:rPr>
              <a:t>3NF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2607210" y="5085184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b="1" dirty="0" smtClean="0">
                <a:solidFill>
                  <a:srgbClr val="FF0000"/>
                </a:solidFill>
              </a:rPr>
              <a:t>3NF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4355976" y="4545994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400" b="1" dirty="0" smtClean="0">
                <a:solidFill>
                  <a:srgbClr val="FF0000"/>
                </a:solidFill>
              </a:rPr>
              <a:t>Datos atomizados</a:t>
            </a:r>
            <a:endParaRPr lang="it-IT" sz="1400" b="1" dirty="0">
              <a:solidFill>
                <a:srgbClr val="FF0000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5366553" y="2113111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400" b="1" dirty="0" smtClean="0">
                <a:solidFill>
                  <a:srgbClr val="FF0000"/>
                </a:solidFill>
              </a:rPr>
              <a:t>Data Marts</a:t>
            </a:r>
            <a:endParaRPr lang="it-IT" sz="1400" b="1" dirty="0">
              <a:solidFill>
                <a:srgbClr val="FF0000"/>
              </a:solidFill>
            </a:endParaRPr>
          </a:p>
        </p:txBody>
      </p:sp>
      <p:cxnSp>
        <p:nvCxnSpPr>
          <p:cNvPr id="7" name="6 Conector recto de flecha"/>
          <p:cNvCxnSpPr/>
          <p:nvPr/>
        </p:nvCxnSpPr>
        <p:spPr>
          <a:xfrm flipV="1">
            <a:off x="3203848" y="4766954"/>
            <a:ext cx="1152128" cy="462246"/>
          </a:xfrm>
          <a:prstGeom prst="straightConnector1">
            <a:avLst/>
          </a:prstGeom>
          <a:ln w="571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662654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4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rgbClr val="FF0000"/>
                </a:solidFill>
              </a:rPr>
              <a:t>M</a:t>
            </a:r>
            <a:r>
              <a:rPr lang="es-419" sz="2800" b="1" dirty="0" smtClean="0">
                <a:solidFill>
                  <a:srgbClr val="FF0000"/>
                </a:solidFill>
              </a:rPr>
              <a:t>odelo estrella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016" y="1628800"/>
            <a:ext cx="6613376" cy="48723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2 Conector angular"/>
          <p:cNvCxnSpPr/>
          <p:nvPr/>
        </p:nvCxnSpPr>
        <p:spPr>
          <a:xfrm flipV="1">
            <a:off x="2483768" y="2348880"/>
            <a:ext cx="1728192" cy="936104"/>
          </a:xfrm>
          <a:prstGeom prst="bentConnector3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angular"/>
          <p:cNvCxnSpPr/>
          <p:nvPr/>
        </p:nvCxnSpPr>
        <p:spPr>
          <a:xfrm rot="10800000">
            <a:off x="4999112" y="2501280"/>
            <a:ext cx="2093168" cy="783705"/>
          </a:xfrm>
          <a:prstGeom prst="bentConnector3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CuadroTexto"/>
          <p:cNvSpPr txBox="1"/>
          <p:nvPr/>
        </p:nvSpPr>
        <p:spPr>
          <a:xfrm>
            <a:off x="3587507" y="1196752"/>
            <a:ext cx="20646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600" b="1" dirty="0" smtClean="0">
                <a:solidFill>
                  <a:srgbClr val="FF0000"/>
                </a:solidFill>
              </a:rPr>
              <a:t>Tabla de Valores (Normalizada)</a:t>
            </a:r>
            <a:endParaRPr lang="it-IT" sz="1600" b="1" dirty="0">
              <a:solidFill>
                <a:srgbClr val="FF0000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6804248" y="1124744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200" b="1" dirty="0" smtClean="0">
                <a:solidFill>
                  <a:srgbClr val="FF0000"/>
                </a:solidFill>
              </a:rPr>
              <a:t>Tabla de Dimensiones</a:t>
            </a:r>
          </a:p>
          <a:p>
            <a:pPr algn="ctr"/>
            <a:r>
              <a:rPr lang="es-419" sz="1200" b="1" dirty="0" smtClean="0">
                <a:solidFill>
                  <a:srgbClr val="FF0000"/>
                </a:solidFill>
              </a:rPr>
              <a:t>Normalizada</a:t>
            </a:r>
            <a:endParaRPr lang="it-IT" sz="1200" b="1" dirty="0">
              <a:solidFill>
                <a:srgbClr val="FF0000"/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3563888" y="3780329"/>
            <a:ext cx="20646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600" b="1" dirty="0" smtClean="0">
                <a:solidFill>
                  <a:srgbClr val="FF0000"/>
                </a:solidFill>
              </a:rPr>
              <a:t>Tabla de Valores (Normalizada)</a:t>
            </a:r>
            <a:endParaRPr lang="it-IT" sz="1600" b="1" dirty="0">
              <a:solidFill>
                <a:srgbClr val="FF0000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6804248" y="3573016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200" b="1" dirty="0" smtClean="0">
                <a:solidFill>
                  <a:srgbClr val="FF0000"/>
                </a:solidFill>
              </a:rPr>
              <a:t>Tabla de Dimensiones</a:t>
            </a:r>
          </a:p>
          <a:p>
            <a:pPr algn="ctr"/>
            <a:r>
              <a:rPr lang="es-419" sz="1200" b="1" dirty="0">
                <a:solidFill>
                  <a:srgbClr val="FF0000"/>
                </a:solidFill>
              </a:rPr>
              <a:t>N</a:t>
            </a:r>
            <a:r>
              <a:rPr lang="es-419" sz="1200" b="1" dirty="0" smtClean="0">
                <a:solidFill>
                  <a:srgbClr val="FF0000"/>
                </a:solidFill>
              </a:rPr>
              <a:t>ormalizada</a:t>
            </a:r>
            <a:endParaRPr lang="it-IT" sz="1200" b="1" dirty="0">
              <a:solidFill>
                <a:srgbClr val="FF0000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547664" y="1124744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200" b="1" dirty="0" smtClean="0">
                <a:solidFill>
                  <a:srgbClr val="FF0000"/>
                </a:solidFill>
              </a:rPr>
              <a:t>Tabla de Dimensiones</a:t>
            </a:r>
          </a:p>
          <a:p>
            <a:pPr algn="ctr"/>
            <a:r>
              <a:rPr lang="es-419" sz="1200" b="1" dirty="0" smtClean="0">
                <a:solidFill>
                  <a:srgbClr val="FF0000"/>
                </a:solidFill>
              </a:rPr>
              <a:t>Normalizada</a:t>
            </a:r>
            <a:endParaRPr lang="it-IT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36881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rgbClr val="FF0000"/>
                </a:solidFill>
              </a:rPr>
              <a:t>D</a:t>
            </a:r>
            <a:r>
              <a:rPr lang="es-419" sz="2800" b="1" dirty="0" smtClean="0">
                <a:solidFill>
                  <a:srgbClr val="FF0000"/>
                </a:solidFill>
              </a:rPr>
              <a:t>imensiones y valores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84784"/>
            <a:ext cx="6696744" cy="50160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3923928" y="1988840"/>
            <a:ext cx="2952328" cy="18002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394615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rgbClr val="FF0000"/>
                </a:solidFill>
              </a:rPr>
              <a:t>D</a:t>
            </a:r>
            <a:r>
              <a:rPr lang="es-419" sz="2800" b="1" dirty="0" smtClean="0">
                <a:solidFill>
                  <a:srgbClr val="FF0000"/>
                </a:solidFill>
              </a:rPr>
              <a:t>imensiones y valores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56792"/>
            <a:ext cx="6887294" cy="50356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1043608" y="1556792"/>
            <a:ext cx="5472608" cy="503568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3 CuadroTexto"/>
          <p:cNvSpPr txBox="1"/>
          <p:nvPr/>
        </p:nvSpPr>
        <p:spPr>
          <a:xfrm>
            <a:off x="2509328" y="1196752"/>
            <a:ext cx="2566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b="1" dirty="0" smtClean="0">
                <a:solidFill>
                  <a:srgbClr val="FF0000"/>
                </a:solidFill>
              </a:rPr>
              <a:t>Atributos y Jerarquias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5076056" y="2348880"/>
            <a:ext cx="2854846" cy="180020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9" name="8 Conector angular"/>
          <p:cNvCxnSpPr/>
          <p:nvPr/>
        </p:nvCxnSpPr>
        <p:spPr>
          <a:xfrm rot="10800000">
            <a:off x="5940152" y="2636912"/>
            <a:ext cx="720080" cy="216024"/>
          </a:xfrm>
          <a:prstGeom prst="bentConnector3">
            <a:avLst/>
          </a:prstGeom>
          <a:ln w="3810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520890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rgbClr val="FF0000"/>
                </a:solidFill>
              </a:rPr>
              <a:t>D</a:t>
            </a:r>
            <a:r>
              <a:rPr lang="es-419" sz="2800" b="1" dirty="0" smtClean="0">
                <a:solidFill>
                  <a:srgbClr val="FF0000"/>
                </a:solidFill>
              </a:rPr>
              <a:t>imensiones y valores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555958"/>
            <a:ext cx="6048672" cy="50310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022455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899593" y="5073918"/>
            <a:ext cx="640871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4000" dirty="0" smtClean="0">
                <a:solidFill>
                  <a:srgbClr val="6699FF"/>
                </a:solidFill>
              </a:rPr>
              <a:t>III Parte</a:t>
            </a:r>
          </a:p>
          <a:p>
            <a:pPr algn="ctr"/>
            <a:r>
              <a:rPr lang="es-419" b="1" dirty="0">
                <a:solidFill>
                  <a:srgbClr val="FF0000"/>
                </a:solidFill>
              </a:rPr>
              <a:t>Metodología de </a:t>
            </a:r>
            <a:r>
              <a:rPr lang="es-419" b="1" dirty="0" smtClean="0">
                <a:solidFill>
                  <a:srgbClr val="FF0000"/>
                </a:solidFill>
              </a:rPr>
              <a:t>Ralph Kimball (Ciclo de Vida) para el diseño de Datawarehouses</a:t>
            </a:r>
            <a:endParaRPr lang="it-IT" sz="1600" dirty="0">
              <a:solidFill>
                <a:srgbClr val="6699FF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196752"/>
            <a:ext cx="2257425" cy="3067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723072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254" y="-31559"/>
            <a:ext cx="9144000" cy="6858137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1346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800" b="1" dirty="0" smtClean="0">
                <a:solidFill>
                  <a:srgbClr val="FF0000"/>
                </a:solidFill>
              </a:rPr>
              <a:t>Ciclo de vida (kimball)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467544" y="1591047"/>
            <a:ext cx="8280920" cy="470898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419" sz="2000" dirty="0" smtClean="0"/>
              <a:t>Recomendaciones de R.Kimball para la implementación de sistemas DW:</a:t>
            </a:r>
          </a:p>
          <a:p>
            <a:pPr algn="just"/>
            <a:endParaRPr lang="it-IT" sz="2000" dirty="0"/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es-419" sz="2000" dirty="0"/>
              <a:t>Seguir una metodologia </a:t>
            </a:r>
            <a:r>
              <a:rPr lang="es-419" sz="2000" dirty="0" smtClean="0"/>
              <a:t>probada.</a:t>
            </a:r>
            <a:endParaRPr lang="it-IT" sz="2000" dirty="0"/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es-419" sz="2000" dirty="0"/>
              <a:t>Comprender con mucha claridad los requerimientos del </a:t>
            </a:r>
            <a:r>
              <a:rPr lang="es-419" sz="2000" dirty="0" smtClean="0"/>
              <a:t>negocio.</a:t>
            </a:r>
            <a:endParaRPr lang="it-IT" sz="2000" dirty="0"/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es-419" sz="2000" dirty="0"/>
              <a:t>Diseñar las areas de datos del DW de modo de hacerlo flexible, reusable y con alto nivel de performance.</a:t>
            </a:r>
            <a:endParaRPr lang="it-IT" sz="2000" dirty="0"/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es-419" sz="2000" dirty="0"/>
              <a:t>Implementar en forma rapida y progresiva incrementos  basados en procesos de negocios que conforman la matriz de datos </a:t>
            </a:r>
            <a:r>
              <a:rPr lang="es-419" sz="2000" dirty="0" smtClean="0"/>
              <a:t>empresariales.</a:t>
            </a:r>
            <a:endParaRPr lang="it-IT" sz="2000" dirty="0"/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es-419" sz="2000" dirty="0"/>
              <a:t>Diseñar una arquitectura DW que responda a los procesos del negocio, a los volumenes de datos y a la infraestructura de TI.</a:t>
            </a:r>
            <a:endParaRPr lang="it-IT" sz="2000" dirty="0"/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es-419" sz="2000" dirty="0"/>
              <a:t>Construir la solucion ETL con componentes </a:t>
            </a:r>
            <a:r>
              <a:rPr lang="es-419" sz="2000" dirty="0" smtClean="0"/>
              <a:t>estandars.</a:t>
            </a:r>
            <a:endParaRPr lang="it-IT" sz="2000" dirty="0"/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es-419" sz="2000" dirty="0"/>
              <a:t>Entregar una solución </a:t>
            </a:r>
            <a:r>
              <a:rPr lang="es-419" sz="2000" dirty="0" smtClean="0"/>
              <a:t>completa.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360617354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800" b="1" dirty="0" smtClean="0">
                <a:solidFill>
                  <a:srgbClr val="FF0000"/>
                </a:solidFill>
              </a:rPr>
              <a:t>Ciclo de vida (kimball)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61" y="1772816"/>
            <a:ext cx="8874986" cy="41764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5436096" y="4509120"/>
            <a:ext cx="1080120" cy="64807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12 Rectángulo"/>
          <p:cNvSpPr/>
          <p:nvPr/>
        </p:nvSpPr>
        <p:spPr>
          <a:xfrm>
            <a:off x="5401387" y="3429000"/>
            <a:ext cx="1080120" cy="64807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13 Rectángulo"/>
          <p:cNvSpPr/>
          <p:nvPr/>
        </p:nvSpPr>
        <p:spPr>
          <a:xfrm>
            <a:off x="6763127" y="3429000"/>
            <a:ext cx="1080120" cy="64807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844824"/>
            <a:ext cx="8705826" cy="4843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644600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rgbClr val="FF0000"/>
                </a:solidFill>
              </a:rPr>
              <a:t>R</a:t>
            </a:r>
            <a:r>
              <a:rPr lang="es-419" sz="2800" b="1" dirty="0" smtClean="0">
                <a:solidFill>
                  <a:srgbClr val="FF0000"/>
                </a:solidFill>
              </a:rPr>
              <a:t>equerimientos del negocio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019099"/>
            <a:ext cx="5328592" cy="56166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319194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rgbClr val="FF0000"/>
                </a:solidFill>
              </a:rPr>
              <a:t>R</a:t>
            </a:r>
            <a:r>
              <a:rPr lang="es-419" sz="2800" b="1" dirty="0" smtClean="0">
                <a:solidFill>
                  <a:srgbClr val="FF0000"/>
                </a:solidFill>
              </a:rPr>
              <a:t>equerimientos del negocio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00807"/>
            <a:ext cx="7795638" cy="44651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905390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800" b="1" dirty="0" smtClean="0">
                <a:solidFill>
                  <a:srgbClr val="FF0000"/>
                </a:solidFill>
              </a:rPr>
              <a:t>Ciclo de vida (kimball)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61" y="1772816"/>
            <a:ext cx="8874986" cy="41764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5436096" y="4509120"/>
            <a:ext cx="1080120" cy="64807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12 Rectángulo"/>
          <p:cNvSpPr/>
          <p:nvPr/>
        </p:nvSpPr>
        <p:spPr>
          <a:xfrm>
            <a:off x="5401387" y="3429000"/>
            <a:ext cx="1080120" cy="64807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13 Rectángulo"/>
          <p:cNvSpPr/>
          <p:nvPr/>
        </p:nvSpPr>
        <p:spPr>
          <a:xfrm>
            <a:off x="6763127" y="3429000"/>
            <a:ext cx="1080120" cy="64807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844824"/>
            <a:ext cx="8705826" cy="4843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442323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rgbClr val="FF0000"/>
                </a:solidFill>
              </a:rPr>
              <a:t>P</a:t>
            </a:r>
            <a:r>
              <a:rPr lang="es-419" sz="2800" b="1" dirty="0" smtClean="0">
                <a:solidFill>
                  <a:srgbClr val="FF0000"/>
                </a:solidFill>
              </a:rPr>
              <a:t>lataforma tecnologica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8322880" cy="4680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656458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7"/>
            <a:ext cx="6629400" cy="72008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rgbClr val="FF0000"/>
                </a:solidFill>
              </a:rPr>
              <a:t>M</a:t>
            </a:r>
            <a:r>
              <a:rPr lang="es-419" sz="2800" b="1" dirty="0" smtClean="0">
                <a:solidFill>
                  <a:srgbClr val="FF0000"/>
                </a:solidFill>
              </a:rPr>
              <a:t>odelo de datos logico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12775"/>
            <a:ext cx="6973250" cy="51374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723510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ticario">
  <a:themeElements>
    <a:clrScheme name="Boticario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Boticario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oticari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7157</TotalTime>
  <Words>385</Words>
  <Application>Microsoft Office PowerPoint</Application>
  <PresentationFormat>Presentación en pantalla (4:3)</PresentationFormat>
  <Paragraphs>87</Paragraphs>
  <Slides>20</Slides>
  <Notes>20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Boticario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Inteligencia de Negocios</dc:title>
  <dc:creator>Pedro Chavez</dc:creator>
  <cp:lastModifiedBy>Pedro</cp:lastModifiedBy>
  <cp:revision>169</cp:revision>
  <dcterms:created xsi:type="dcterms:W3CDTF">2015-03-20T20:20:12Z</dcterms:created>
  <dcterms:modified xsi:type="dcterms:W3CDTF">2015-05-09T05:11:14Z</dcterms:modified>
</cp:coreProperties>
</file>